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2"/>
  </p:notesMasterIdLst>
  <p:sldIdLst>
    <p:sldId id="256" r:id="rId2"/>
    <p:sldId id="257" r:id="rId3"/>
    <p:sldId id="258" r:id="rId4"/>
    <p:sldId id="259" r:id="rId5"/>
    <p:sldId id="260" r:id="rId6"/>
    <p:sldId id="261" r:id="rId7"/>
    <p:sldId id="262" r:id="rId8"/>
    <p:sldId id="281" r:id="rId9"/>
    <p:sldId id="263" r:id="rId10"/>
    <p:sldId id="264" r:id="rId11"/>
    <p:sldId id="265" r:id="rId12"/>
    <p:sldId id="279" r:id="rId13"/>
    <p:sldId id="276" r:id="rId14"/>
    <p:sldId id="280" r:id="rId15"/>
    <p:sldId id="266" r:id="rId16"/>
    <p:sldId id="267" r:id="rId17"/>
    <p:sldId id="269" r:id="rId18"/>
    <p:sldId id="270" r:id="rId19"/>
    <p:sldId id="271"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C7442E-F19F-114F-A8FD-F0ED9159BC9E}" v="2975" dt="2018-08-26T21:25:27.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p:restoredTop sz="68975"/>
  </p:normalViewPr>
  <p:slideViewPr>
    <p:cSldViewPr snapToGrid="0" snapToObjects="1">
      <p:cViewPr varScale="1">
        <p:scale>
          <a:sx n="88" d="100"/>
          <a:sy n="88" d="100"/>
        </p:scale>
        <p:origin x="289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9BBD7-BBC1-4041-9D52-9E125F47A3F2}" type="datetimeFigureOut">
              <a:rPr lang="en-US" smtClean="0"/>
              <a:t>12/12/18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E1C64-6FCC-1049-B964-ED84BE71F897}" type="slidenum">
              <a:rPr lang="en-US" smtClean="0"/>
              <a:t>‹#›</a:t>
            </a:fld>
            <a:endParaRPr lang="en-US"/>
          </a:p>
        </p:txBody>
      </p:sp>
    </p:spTree>
    <p:extLst>
      <p:ext uri="{BB962C8B-B14F-4D97-AF65-F5344CB8AC3E}">
        <p14:creationId xmlns:p14="http://schemas.microsoft.com/office/powerpoint/2010/main" val="122599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Good Afternoon! My name is David Ayers, and I’m here to talk about commit messages!</a:t>
            </a:r>
          </a:p>
          <a:p>
            <a:endParaRPr lang="en-US" sz="1200" dirty="0"/>
          </a:p>
          <a:p>
            <a:r>
              <a:rPr lang="en-US" sz="1200" dirty="0"/>
              <a:t>I’m going to start with a commonly heard quote:</a:t>
            </a:r>
          </a:p>
          <a:p>
            <a:endParaRPr lang="en-US" sz="1200" dirty="0"/>
          </a:p>
          <a:p>
            <a:r>
              <a:rPr lang="en-US" sz="1200" dirty="0"/>
              <a:t>“</a:t>
            </a:r>
            <a:r>
              <a:rPr lang="en-US" sz="1200" i="1" dirty="0"/>
              <a:t>Programs must be written for people to read, and only incidentally for machines to execute” – Harold Abelson</a:t>
            </a:r>
            <a:endParaRPr lang="en-US" sz="1200" dirty="0"/>
          </a:p>
          <a:p>
            <a:endParaRPr lang="en-US" sz="1200" dirty="0"/>
          </a:p>
          <a:p>
            <a:r>
              <a:rPr lang="en-US" sz="1200" dirty="0"/>
              <a:t>I have a corollary quote:</a:t>
            </a:r>
            <a:br>
              <a:rPr lang="en-US" sz="1200" dirty="0"/>
            </a:br>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a:t>
            </a:fld>
            <a:endParaRPr lang="en-US"/>
          </a:p>
        </p:txBody>
      </p:sp>
    </p:spTree>
    <p:extLst>
      <p:ext uri="{BB962C8B-B14F-4D97-AF65-F5344CB8AC3E}">
        <p14:creationId xmlns:p14="http://schemas.microsoft.com/office/powerpoint/2010/main" val="3534793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reading through the pull request should lead the reviewer through a logical series of steps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builds on top of each other, like bricks in a wall, to create an understanding of the changes as a whole.</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10</a:t>
            </a:fld>
            <a:endParaRPr lang="en-US"/>
          </a:p>
        </p:txBody>
      </p:sp>
    </p:spTree>
    <p:extLst>
      <p:ext uri="{BB962C8B-B14F-4D97-AF65-F5344CB8AC3E}">
        <p14:creationId xmlns:p14="http://schemas.microsoft.com/office/powerpoint/2010/main" val="4105435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First , here's what not to do:</a:t>
            </a:r>
          </a:p>
          <a:p>
            <a:br>
              <a:rPr lang="en-US" sz="1200" dirty="0"/>
            </a:br>
            <a:r>
              <a:rPr lang="en-US" sz="1200" dirty="0"/>
              <a:t>As you can see from this, the committer here added a new controller method. But it appears from the +419 -306 that there is a lot more to the story.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11</a:t>
            </a:fld>
            <a:endParaRPr lang="en-US"/>
          </a:p>
        </p:txBody>
      </p:sp>
    </p:spTree>
    <p:extLst>
      <p:ext uri="{BB962C8B-B14F-4D97-AF65-F5344CB8AC3E}">
        <p14:creationId xmlns:p14="http://schemas.microsoft.com/office/powerpoint/2010/main" val="8439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dirty="0"/>
            </a:br>
            <a:r>
              <a:rPr lang="en-US" sz="1200" dirty="0"/>
              <a:t>And looking at the code under “Files changed”  -- </a:t>
            </a:r>
          </a:p>
          <a:p>
            <a:endParaRPr lang="en-US" sz="1200" dirty="0"/>
          </a:p>
          <a:p>
            <a:r>
              <a:rPr lang="en-US" sz="1200" dirty="0"/>
              <a:t>It looks like almost every file was touched! </a:t>
            </a:r>
          </a:p>
          <a:p>
            <a:endParaRPr lang="en-US" sz="1200" dirty="0"/>
          </a:p>
          <a:p>
            <a:r>
              <a:rPr lang="en-US" sz="1200" dirty="0"/>
              <a:t>It’s almost impossible to find the salient work that was done amongst all of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12</a:t>
            </a:fld>
            <a:endParaRPr lang="en-US"/>
          </a:p>
        </p:txBody>
      </p:sp>
    </p:spTree>
    <p:extLst>
      <p:ext uri="{BB962C8B-B14F-4D97-AF65-F5344CB8AC3E}">
        <p14:creationId xmlns:p14="http://schemas.microsoft.com/office/powerpoint/2010/main" val="2424258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Here’s the same work done in a way that helps us understand what was done.</a:t>
            </a:r>
          </a:p>
          <a:p>
            <a:br>
              <a:rPr lang="en-US" sz="1200" dirty="0"/>
            </a:br>
            <a:r>
              <a:rPr lang="en-US" sz="1200" dirty="0"/>
              <a:t>Even though the same amount of work has been done, there are now a series of logic commits that help the reviewer (and your future self!) understand exactly what has been done.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13</a:t>
            </a:fld>
            <a:endParaRPr lang="en-US"/>
          </a:p>
        </p:txBody>
      </p:sp>
    </p:spTree>
    <p:extLst>
      <p:ext uri="{BB962C8B-B14F-4D97-AF65-F5344CB8AC3E}">
        <p14:creationId xmlns:p14="http://schemas.microsoft.com/office/powerpoint/2010/main" val="189368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reformatting &amp; refactoring was done in a way that can easily understand the progression, and in the final commit where the “actual” work was done, it’s easy to see the additional controller methods without all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14</a:t>
            </a:fld>
            <a:endParaRPr lang="en-US"/>
          </a:p>
        </p:txBody>
      </p:sp>
    </p:spTree>
    <p:extLst>
      <p:ext uri="{BB962C8B-B14F-4D97-AF65-F5344CB8AC3E}">
        <p14:creationId xmlns:p14="http://schemas.microsoft.com/office/powerpoint/2010/main" val="508658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addition to just unstructured commits, there are some common anti-patterns I have seen:</a:t>
            </a:r>
          </a:p>
          <a:p>
            <a:br>
              <a:rPr lang="en-US" sz="1200" dirty="0"/>
            </a:br>
            <a:r>
              <a:rPr lang="en-US" sz="1200" dirty="0"/>
              <a:t>Funny/crude commits</a:t>
            </a:r>
          </a:p>
          <a:p>
            <a:r>
              <a:rPr lang="en-US" sz="1200" dirty="0"/>
              <a:t>“Sonar/Linting/PR Feedback Cleanup”</a:t>
            </a:r>
          </a:p>
          <a:p>
            <a:r>
              <a:rPr lang="en-US" sz="1200" dirty="0"/>
              <a:t>“Emojis"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15</a:t>
            </a:fld>
            <a:endParaRPr lang="en-US"/>
          </a:p>
        </p:txBody>
      </p:sp>
    </p:spTree>
    <p:extLst>
      <p:ext uri="{BB962C8B-B14F-4D97-AF65-F5344CB8AC3E}">
        <p14:creationId xmlns:p14="http://schemas.microsoft.com/office/powerpoint/2010/main" val="137104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Accomplishing this level of clarity with your commit messages and pull requests requires effort and disciple. Using git provides tools to help, like interactive rebase. Rebasing scares some people, but like all powerful tools, it should be learned rather than shunned.</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16</a:t>
            </a:fld>
            <a:endParaRPr lang="en-US"/>
          </a:p>
        </p:txBody>
      </p:sp>
    </p:spTree>
    <p:extLst>
      <p:ext uri="{BB962C8B-B14F-4D97-AF65-F5344CB8AC3E}">
        <p14:creationId xmlns:p14="http://schemas.microsoft.com/office/powerpoint/2010/main" val="1857808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say you're half way through working on some problem, and so far you have crafted great commit messages that tell a clear and precise story. But now you've stumbled upon a refactoring that you'd like to do, but that work probably would have made more sense if you had done it first. Thanks to the magic of interactive rebasing, you can make it look like you did this work first.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17</a:t>
            </a:fld>
            <a:endParaRPr lang="en-US"/>
          </a:p>
        </p:txBody>
      </p:sp>
    </p:spTree>
    <p:extLst>
      <p:ext uri="{BB962C8B-B14F-4D97-AF65-F5344CB8AC3E}">
        <p14:creationId xmlns:p14="http://schemas.microsoft.com/office/powerpoint/2010/main" val="368730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know I have said this several times, but everyone here should care enough about themselves and their teams to write these love letters to our future 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kind of care and attention to how you craft your commits pays *so* many dividends.</a:t>
            </a:r>
          </a:p>
        </p:txBody>
      </p:sp>
      <p:sp>
        <p:nvSpPr>
          <p:cNvPr id="4" name="Slide Number Placeholder 3"/>
          <p:cNvSpPr>
            <a:spLocks noGrp="1"/>
          </p:cNvSpPr>
          <p:nvPr>
            <p:ph type="sldNum" sz="quarter" idx="10"/>
          </p:nvPr>
        </p:nvSpPr>
        <p:spPr/>
        <p:txBody>
          <a:bodyPr/>
          <a:lstStyle/>
          <a:p>
            <a:fld id="{C6BE1C64-6FCC-1049-B964-ED84BE71F897}" type="slidenum">
              <a:rPr lang="en-US" smtClean="0"/>
              <a:t>18</a:t>
            </a:fld>
            <a:endParaRPr lang="en-US"/>
          </a:p>
        </p:txBody>
      </p:sp>
    </p:spTree>
    <p:extLst>
      <p:ext uri="{BB962C8B-B14F-4D97-AF65-F5344CB8AC3E}">
        <p14:creationId xmlns:p14="http://schemas.microsoft.com/office/powerpoint/2010/main" val="2498831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think there's another benefit that I haven't even talked about yet: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by training yourself to think like this, and craft your commit messages to tell the story you're trying to tell,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actually helps you think about the work you’re doing in logical chunks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19</a:t>
            </a:fld>
            <a:endParaRPr lang="en-US"/>
          </a:p>
        </p:txBody>
      </p:sp>
    </p:spTree>
    <p:extLst>
      <p:ext uri="{BB962C8B-B14F-4D97-AF65-F5344CB8AC3E}">
        <p14:creationId xmlns:p14="http://schemas.microsoft.com/office/powerpoint/2010/main" val="91714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“Pull Requests &amp; commits must be written for people to read, and only incidentally to fulfill the needs of a particular user story.”</a:t>
            </a:r>
          </a:p>
          <a:p>
            <a:endParaRPr lang="en-US" sz="1200" dirty="0"/>
          </a:p>
          <a:p>
            <a:r>
              <a:rPr lang="en-US" sz="1200" dirty="0"/>
              <a:t>This soon to be famous quote was said here, on this stage, for the first time ever! </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a:t>
            </a:fld>
            <a:endParaRPr lang="en-US"/>
          </a:p>
        </p:txBody>
      </p:sp>
    </p:spTree>
    <p:extLst>
      <p:ext uri="{BB962C8B-B14F-4D97-AF65-F5344CB8AC3E}">
        <p14:creationId xmlns:p14="http://schemas.microsoft.com/office/powerpoint/2010/main" val="3864936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which can become self reinforcing; the more you write commits this way, the better structured your thinking becomes as you approach how you solve problems.</a:t>
            </a:r>
          </a:p>
          <a:p>
            <a:endParaRPr lang="en-US" sz="1200" dirty="0"/>
          </a:p>
          <a:p>
            <a:r>
              <a:rPr lang="en-US" sz="1200" dirty="0"/>
              <a:t>Thank you for your time! I hope you’ll find some of these techniques useful.</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20</a:t>
            </a:fld>
            <a:endParaRPr lang="en-US"/>
          </a:p>
        </p:txBody>
      </p:sp>
    </p:spTree>
    <p:extLst>
      <p:ext uri="{BB962C8B-B14F-4D97-AF65-F5344CB8AC3E}">
        <p14:creationId xmlns:p14="http://schemas.microsoft.com/office/powerpoint/2010/main" val="2995867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other words, the commits that you write tell the story *behind* the code.</a:t>
            </a:r>
          </a:p>
          <a:p>
            <a:endParaRPr lang="en-US" sz="1200" dirty="0"/>
          </a:p>
          <a:p>
            <a:r>
              <a:rPr lang="en-US" sz="1200" dirty="0"/>
              <a:t>If you're writing good code, *what* the code does should be evident. </a:t>
            </a:r>
          </a:p>
          <a:p>
            <a:endParaRPr lang="en-US" sz="1200" dirty="0"/>
          </a:p>
          <a:p>
            <a:r>
              <a:rPr lang="en-US" sz="1200" dirty="0"/>
              <a:t>But there is often crucial context about *why* the code is written a certain way that isn't captured when the code it being written.</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3</a:t>
            </a:fld>
            <a:endParaRPr lang="en-US"/>
          </a:p>
        </p:txBody>
      </p:sp>
    </p:spTree>
    <p:extLst>
      <p:ext uri="{BB962C8B-B14F-4D97-AF65-F5344CB8AC3E}">
        <p14:creationId xmlns:p14="http://schemas.microsoft.com/office/powerpoint/2010/main" val="56310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meta context can help you understand the reasons particular patterns were followed, or why particular decisions were made.</a:t>
            </a:r>
          </a:p>
          <a:p>
            <a:endParaRPr lang="en-US" sz="1200" dirty="0"/>
          </a:p>
          <a:p>
            <a:r>
              <a:rPr lang="en-US" sz="1200" dirty="0"/>
              <a:t>Capturing this meta context *at the time it’s happening* is crucially important, because no one will remember it later.</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4</a:t>
            </a:fld>
            <a:endParaRPr lang="en-US"/>
          </a:p>
        </p:txBody>
      </p:sp>
    </p:spTree>
    <p:extLst>
      <p:ext uri="{BB962C8B-B14F-4D97-AF65-F5344CB8AC3E}">
        <p14:creationId xmlns:p14="http://schemas.microsoft.com/office/powerpoint/2010/main" val="208826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you are looking back a year later, would you rather 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well thought out commit history, 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giant unexplained commits with tons of changes and no rhyme or reason to why it was done?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5</a:t>
            </a:fld>
            <a:endParaRPr lang="en-US"/>
          </a:p>
        </p:txBody>
      </p:sp>
    </p:spTree>
    <p:extLst>
      <p:ext uri="{BB962C8B-B14F-4D97-AF65-F5344CB8AC3E}">
        <p14:creationId xmlns:p14="http://schemas.microsoft.com/office/powerpoint/2010/main" val="399726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rest of this talk assumes you are using git, and assumes you are using a Pull or Merge request workflow.</a:t>
            </a:r>
          </a:p>
          <a:p>
            <a:endParaRPr lang="en-US" sz="1200" dirty="0"/>
          </a:p>
          <a:p>
            <a:r>
              <a:rPr lang="en-US" sz="1200" dirty="0"/>
              <a:t>If you aren't doing these two things, I highly recommend them!</a:t>
            </a:r>
          </a:p>
          <a:p>
            <a:br>
              <a:rPr lang="en-US" sz="1200" dirty="0"/>
            </a:br>
            <a:r>
              <a:rPr lang="en-US" sz="1200" dirty="0"/>
              <a:t>Since good technologist are all about re-use, I borrowed from Chris Beams, who beautifully described a good git commit message.</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6</a:t>
            </a:fld>
            <a:endParaRPr lang="en-US"/>
          </a:p>
        </p:txBody>
      </p:sp>
    </p:spTree>
    <p:extLst>
      <p:ext uri="{BB962C8B-B14F-4D97-AF65-F5344CB8AC3E}">
        <p14:creationId xmlns:p14="http://schemas.microsoft.com/office/powerpoint/2010/main" val="114248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a:pPr>
            <a:r>
              <a:rPr lang="en-US" sz="1200" dirty="0"/>
              <a:t>Separate subject from body with a blank line</a:t>
            </a:r>
          </a:p>
          <a:p>
            <a:pPr marL="257175" indent="-257175" fontAlgn="base">
              <a:buFont typeface="+mj-lt"/>
              <a:buAutoNum type="arabicPeriod"/>
            </a:pPr>
            <a:r>
              <a:rPr lang="en-US" sz="1200" dirty="0"/>
              <a:t>Limit the subject line to 50 characters</a:t>
            </a:r>
          </a:p>
          <a:p>
            <a:pPr marL="257175" indent="-257175" fontAlgn="base">
              <a:buFont typeface="+mj-lt"/>
              <a:buAutoNum type="arabicPeriod"/>
            </a:pPr>
            <a:r>
              <a:rPr lang="en-US" sz="1200" dirty="0"/>
              <a:t>Capitalize the subject line</a:t>
            </a:r>
          </a:p>
          <a:p>
            <a:pPr marL="257175" indent="-257175" fontAlgn="base">
              <a:buFont typeface="+mj-lt"/>
              <a:buAutoNum type="arabicPeriod"/>
            </a:pPr>
            <a:r>
              <a:rPr lang="en-US" sz="1200" dirty="0"/>
              <a:t>Do not end the subject line with a period</a:t>
            </a:r>
            <a:endParaRPr lang="en-US" sz="1200" dirty="0">
              <a:solidFill>
                <a:schemeClr val="bg2"/>
              </a:solidFill>
            </a:endParaRPr>
          </a:p>
        </p:txBody>
      </p:sp>
      <p:sp>
        <p:nvSpPr>
          <p:cNvPr id="4" name="Slide Number Placeholder 3"/>
          <p:cNvSpPr>
            <a:spLocks noGrp="1"/>
          </p:cNvSpPr>
          <p:nvPr>
            <p:ph type="sldNum" sz="quarter" idx="10"/>
          </p:nvPr>
        </p:nvSpPr>
        <p:spPr/>
        <p:txBody>
          <a:bodyPr/>
          <a:lstStyle/>
          <a:p>
            <a:fld id="{C6BE1C64-6FCC-1049-B964-ED84BE71F897}" type="slidenum">
              <a:rPr lang="en-US" smtClean="0"/>
              <a:t>7</a:t>
            </a:fld>
            <a:endParaRPr lang="en-US"/>
          </a:p>
        </p:txBody>
      </p:sp>
    </p:spTree>
    <p:extLst>
      <p:ext uri="{BB962C8B-B14F-4D97-AF65-F5344CB8AC3E}">
        <p14:creationId xmlns:p14="http://schemas.microsoft.com/office/powerpoint/2010/main" val="80249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startAt="5"/>
            </a:pPr>
            <a:r>
              <a:rPr lang="en-US" sz="1200" dirty="0">
                <a:solidFill>
                  <a:schemeClr val="bg2"/>
                </a:solidFill>
              </a:rPr>
              <a:t>Use the imperative mood in the subject line</a:t>
            </a:r>
          </a:p>
          <a:p>
            <a:pPr marL="257175" indent="-257175" fontAlgn="base">
              <a:buFont typeface="+mj-lt"/>
              <a:buAutoNum type="arabicPeriod" startAt="5"/>
            </a:pPr>
            <a:r>
              <a:rPr lang="en-US" sz="1200" dirty="0">
                <a:solidFill>
                  <a:schemeClr val="bg2"/>
                </a:solidFill>
              </a:rPr>
              <a:t>Wrap the body at 72 characters</a:t>
            </a:r>
          </a:p>
          <a:p>
            <a:pPr marL="257175" indent="-257175" fontAlgn="base">
              <a:buFont typeface="+mj-lt"/>
              <a:buAutoNum type="arabicPeriod" startAt="5"/>
            </a:pPr>
            <a:r>
              <a:rPr lang="en-US" sz="1200" dirty="0">
                <a:solidFill>
                  <a:schemeClr val="bg2"/>
                </a:solidFill>
              </a:rPr>
              <a:t>Use the body to explain what and why vs. how</a:t>
            </a:r>
          </a:p>
          <a:p>
            <a:endParaRPr lang="en-US" sz="1200" dirty="0"/>
          </a:p>
          <a:p>
            <a:r>
              <a:rPr lang="en-US" sz="1200" dirty="0"/>
              <a:t>I won't rehash all of this; go, read this post and start doing it!</a:t>
            </a:r>
          </a:p>
          <a:p>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8</a:t>
            </a:fld>
            <a:endParaRPr lang="en-US"/>
          </a:p>
        </p:txBody>
      </p:sp>
    </p:spTree>
    <p:extLst>
      <p:ext uri="{BB962C8B-B14F-4D97-AF65-F5344CB8AC3E}">
        <p14:creationId xmlns:p14="http://schemas.microsoft.com/office/powerpoint/2010/main" val="8987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 like programs should be written for people to read, commits should be written so that the code is easy to 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commits should work together to tell a story -- each commit should be an atomic, bite size chunk that is easy to understand.</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9</a:t>
            </a:fld>
            <a:endParaRPr lang="en-US"/>
          </a:p>
        </p:txBody>
      </p:sp>
    </p:spTree>
    <p:extLst>
      <p:ext uri="{BB962C8B-B14F-4D97-AF65-F5344CB8AC3E}">
        <p14:creationId xmlns:p14="http://schemas.microsoft.com/office/powerpoint/2010/main" val="10826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831644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50335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73630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22996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8914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4FB5B6-ADF9-D945-8406-A8000A1C6B85}" type="datetimeFigureOut">
              <a:rPr lang="en-US" smtClean="0"/>
              <a:t>12/12/18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54571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FB5B6-ADF9-D945-8406-A8000A1C6B85}" type="datetimeFigureOut">
              <a:rPr lang="en-US" smtClean="0"/>
              <a:t>12/12/18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486581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FB5B6-ADF9-D945-8406-A8000A1C6B85}" type="datetimeFigureOut">
              <a:rPr lang="en-US" smtClean="0"/>
              <a:t>12/12/18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90422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FB5B6-ADF9-D945-8406-A8000A1C6B85}" type="datetimeFigureOut">
              <a:rPr lang="en-US" smtClean="0"/>
              <a:t>12/12/18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6911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12/12/18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55574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12/12/18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79476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B5B6-ADF9-D945-8406-A8000A1C6B85}" type="datetimeFigureOut">
              <a:rPr lang="en-US" smtClean="0"/>
              <a:t>12/12/18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4D6C8-28CD-204E-9A66-630C58D10912}" type="slidenum">
              <a:rPr lang="en-US" smtClean="0"/>
              <a:t>‹#›</a:t>
            </a:fld>
            <a:endParaRPr lang="en-US"/>
          </a:p>
        </p:txBody>
      </p:sp>
    </p:spTree>
    <p:extLst>
      <p:ext uri="{BB962C8B-B14F-4D97-AF65-F5344CB8AC3E}">
        <p14:creationId xmlns:p14="http://schemas.microsoft.com/office/powerpoint/2010/main" val="158253948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5B2FD5-A43B-8A46-99E0-609DE0DE4019}"/>
              </a:ext>
            </a:extLst>
          </p:cNvPr>
          <p:cNvSpPr txBox="1"/>
          <p:nvPr/>
        </p:nvSpPr>
        <p:spPr>
          <a:xfrm>
            <a:off x="1203138" y="5301516"/>
            <a:ext cx="7058346" cy="1384995"/>
          </a:xfrm>
          <a:prstGeom prst="rect">
            <a:avLst/>
          </a:prstGeom>
          <a:noFill/>
        </p:spPr>
        <p:txBody>
          <a:bodyPr wrap="square" rtlCol="0">
            <a:spAutoFit/>
          </a:bodyPr>
          <a:lstStyle/>
          <a:p>
            <a:r>
              <a:rPr lang="en-US" sz="2800" i="1" dirty="0"/>
              <a:t>“Programs must be written for people to read, and only incidentally for machines to execute.”</a:t>
            </a:r>
            <a:endParaRPr lang="en-US" sz="2800" dirty="0"/>
          </a:p>
          <a:p>
            <a:r>
              <a:rPr lang="en-US" sz="2800" dirty="0"/>
              <a:t>― </a:t>
            </a:r>
            <a:r>
              <a:rPr lang="en-US" dirty="0"/>
              <a:t>Harold Abelson, Structure and Interpretation of Computer Programs</a:t>
            </a:r>
            <a:endParaRPr lang="en-US" sz="2800" dirty="0"/>
          </a:p>
        </p:txBody>
      </p:sp>
      <p:sp>
        <p:nvSpPr>
          <p:cNvPr id="7" name="TextBox 6">
            <a:extLst>
              <a:ext uri="{FF2B5EF4-FFF2-40B4-BE49-F238E27FC236}">
                <a16:creationId xmlns:a16="http://schemas.microsoft.com/office/drawing/2014/main" id="{B641AC82-9A91-E946-8A4C-2087293BA829}"/>
              </a:ext>
            </a:extLst>
          </p:cNvPr>
          <p:cNvSpPr txBox="1"/>
          <p:nvPr/>
        </p:nvSpPr>
        <p:spPr>
          <a:xfrm>
            <a:off x="1106735" y="507999"/>
            <a:ext cx="7251152" cy="1107996"/>
          </a:xfrm>
          <a:prstGeom prst="rect">
            <a:avLst/>
          </a:prstGeom>
          <a:noFill/>
        </p:spPr>
        <p:txBody>
          <a:bodyPr wrap="none" rtlCol="0">
            <a:spAutoFit/>
          </a:bodyPr>
          <a:lstStyle/>
          <a:p>
            <a:pPr algn="ctr"/>
            <a:r>
              <a:rPr lang="en-US" sz="6600" dirty="0"/>
              <a:t>GET COMMIT-TED!</a:t>
            </a:r>
          </a:p>
        </p:txBody>
      </p:sp>
      <p:sp>
        <p:nvSpPr>
          <p:cNvPr id="9" name="TextBox 8">
            <a:extLst>
              <a:ext uri="{FF2B5EF4-FFF2-40B4-BE49-F238E27FC236}">
                <a16:creationId xmlns:a16="http://schemas.microsoft.com/office/drawing/2014/main" id="{633FFD38-B5CA-8946-9B12-D2F6865560EF}"/>
              </a:ext>
            </a:extLst>
          </p:cNvPr>
          <p:cNvSpPr txBox="1"/>
          <p:nvPr/>
        </p:nvSpPr>
        <p:spPr>
          <a:xfrm>
            <a:off x="2885781" y="1722795"/>
            <a:ext cx="3693062" cy="3416320"/>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r>
              <a:rPr lang="en-US" sz="3600" dirty="0" err="1">
                <a:solidFill>
                  <a:schemeClr val="tx2"/>
                </a:solidFill>
              </a:rPr>
              <a:t>iamagiantnerd.com</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Tree>
    <p:extLst>
      <p:ext uri="{BB962C8B-B14F-4D97-AF65-F5344CB8AC3E}">
        <p14:creationId xmlns:p14="http://schemas.microsoft.com/office/powerpoint/2010/main" val="375908211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1371F4DB-A8C7-E14C-B3DE-04042F63C456}"/>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1082B6F1-C4B5-A546-B57D-5C36EC36E7CE}"/>
              </a:ext>
            </a:extLst>
          </p:cNvPr>
          <p:cNvPicPr>
            <a:picLocks noChangeAspect="1"/>
          </p:cNvPicPr>
          <p:nvPr/>
        </p:nvPicPr>
        <p:blipFill>
          <a:blip r:embed="rId4"/>
          <a:stretch>
            <a:fillRect/>
          </a:stretch>
        </p:blipFill>
        <p:spPr>
          <a:xfrm>
            <a:off x="-678174" y="-140960"/>
            <a:ext cx="10500347" cy="6998960"/>
          </a:xfrm>
          <a:prstGeom prst="rect">
            <a:avLst/>
          </a:prstGeom>
        </p:spPr>
      </p:pic>
    </p:spTree>
    <p:extLst>
      <p:ext uri="{BB962C8B-B14F-4D97-AF65-F5344CB8AC3E}">
        <p14:creationId xmlns:p14="http://schemas.microsoft.com/office/powerpoint/2010/main" val="4706638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44FE3AF6-C243-2C48-AA52-664A7D35F94D}"/>
              </a:ext>
            </a:extLst>
          </p:cNvPr>
          <p:cNvPicPr>
            <a:picLocks noChangeAspect="1"/>
          </p:cNvPicPr>
          <p:nvPr/>
        </p:nvPicPr>
        <p:blipFill>
          <a:blip r:embed="rId3"/>
          <a:stretch>
            <a:fillRect/>
          </a:stretch>
        </p:blipFill>
        <p:spPr>
          <a:xfrm>
            <a:off x="1183484" y="1320909"/>
            <a:ext cx="6879771" cy="3947972"/>
          </a:xfrm>
          <a:prstGeom prst="rect">
            <a:avLst/>
          </a:prstGeom>
        </p:spPr>
      </p:pic>
      <p:sp>
        <p:nvSpPr>
          <p:cNvPr id="5" name="TextBox 4">
            <a:extLst>
              <a:ext uri="{FF2B5EF4-FFF2-40B4-BE49-F238E27FC236}">
                <a16:creationId xmlns:a16="http://schemas.microsoft.com/office/drawing/2014/main" id="{93F45290-096E-5246-BE44-682AC30571DE}"/>
              </a:ext>
            </a:extLst>
          </p:cNvPr>
          <p:cNvSpPr txBox="1"/>
          <p:nvPr/>
        </p:nvSpPr>
        <p:spPr>
          <a:xfrm>
            <a:off x="4757214" y="317685"/>
            <a:ext cx="1415772" cy="1569660"/>
          </a:xfrm>
          <a:prstGeom prst="rect">
            <a:avLst/>
          </a:prstGeom>
          <a:noFill/>
        </p:spPr>
        <p:txBody>
          <a:bodyPr wrap="none" rtlCol="0">
            <a:spAutoFit/>
          </a:bodyPr>
          <a:lstStyle/>
          <a:p>
            <a:r>
              <a:rPr lang="en-US" sz="9600" dirty="0"/>
              <a:t>😱</a:t>
            </a:r>
            <a:endParaRPr lang="en-US" dirty="0"/>
          </a:p>
        </p:txBody>
      </p:sp>
      <p:sp>
        <p:nvSpPr>
          <p:cNvPr id="7" name="Rectangle 6">
            <a:extLst>
              <a:ext uri="{FF2B5EF4-FFF2-40B4-BE49-F238E27FC236}">
                <a16:creationId xmlns:a16="http://schemas.microsoft.com/office/drawing/2014/main" id="{0762A1EE-BEC2-A642-B1B5-3709B5126636}"/>
              </a:ext>
            </a:extLst>
          </p:cNvPr>
          <p:cNvSpPr/>
          <p:nvPr/>
        </p:nvSpPr>
        <p:spPr>
          <a:xfrm>
            <a:off x="7082971" y="2002971"/>
            <a:ext cx="870858" cy="20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E4A28DF-3EA8-0048-935D-B6C94D7DD519}"/>
              </a:ext>
            </a:extLst>
          </p:cNvPr>
          <p:cNvCxnSpPr/>
          <p:nvPr/>
        </p:nvCxnSpPr>
        <p:spPr>
          <a:xfrm>
            <a:off x="6501149" y="1659403"/>
            <a:ext cx="581822" cy="54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9FFC1E-A075-2847-A7BD-DC968091CB1C}"/>
              </a:ext>
            </a:extLst>
          </p:cNvPr>
          <p:cNvCxnSpPr>
            <a:cxnSpLocks/>
          </p:cNvCxnSpPr>
          <p:nvPr/>
        </p:nvCxnSpPr>
        <p:spPr>
          <a:xfrm flipV="1">
            <a:off x="7947925" y="1657373"/>
            <a:ext cx="564727" cy="54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4AE7DED-DECC-D948-8E55-D3728CA36F64}"/>
              </a:ext>
            </a:extLst>
          </p:cNvPr>
          <p:cNvCxnSpPr/>
          <p:nvPr/>
        </p:nvCxnSpPr>
        <p:spPr>
          <a:xfrm flipH="1" flipV="1">
            <a:off x="6501149" y="1105052"/>
            <a:ext cx="581822" cy="89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B76AE9-CE47-FF41-B225-F403E6DD70A4}"/>
              </a:ext>
            </a:extLst>
          </p:cNvPr>
          <p:cNvCxnSpPr>
            <a:stCxn id="7" idx="3"/>
          </p:cNvCxnSpPr>
          <p:nvPr/>
        </p:nvCxnSpPr>
        <p:spPr>
          <a:xfrm flipV="1">
            <a:off x="7953829" y="1102515"/>
            <a:ext cx="558823" cy="100205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DECDC20-34DA-DA43-8FC6-3DF8430B7767}"/>
              </a:ext>
            </a:extLst>
          </p:cNvPr>
          <p:cNvPicPr>
            <a:picLocks noChangeAspect="1"/>
          </p:cNvPicPr>
          <p:nvPr/>
        </p:nvPicPr>
        <p:blipFill>
          <a:blip r:embed="rId4"/>
          <a:stretch>
            <a:fillRect/>
          </a:stretch>
        </p:blipFill>
        <p:spPr>
          <a:xfrm>
            <a:off x="6501149" y="1105052"/>
            <a:ext cx="2011503" cy="554351"/>
          </a:xfrm>
          <a:prstGeom prst="rect">
            <a:avLst/>
          </a:prstGeom>
          <a:ln>
            <a:solidFill>
              <a:schemeClr val="accent1">
                <a:shade val="50000"/>
              </a:schemeClr>
            </a:solidFill>
          </a:ln>
        </p:spPr>
      </p:pic>
      <p:sp>
        <p:nvSpPr>
          <p:cNvPr id="17" name="Down Arrow 16">
            <a:extLst>
              <a:ext uri="{FF2B5EF4-FFF2-40B4-BE49-F238E27FC236}">
                <a16:creationId xmlns:a16="http://schemas.microsoft.com/office/drawing/2014/main" id="{77D8341D-8C6C-5547-B3B3-D174D491DCE4}"/>
              </a:ext>
            </a:extLst>
          </p:cNvPr>
          <p:cNvSpPr/>
          <p:nvPr/>
        </p:nvSpPr>
        <p:spPr>
          <a:xfrm rot="2355096">
            <a:off x="4001323" y="1541839"/>
            <a:ext cx="522514" cy="1922249"/>
          </a:xfrm>
          <a:prstGeom prst="downArrow">
            <a:avLst>
              <a:gd name="adj1" fmla="val 5272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36195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34F700B5-ECB3-BB47-833A-65AA136D29DE}"/>
              </a:ext>
            </a:extLst>
          </p:cNvPr>
          <p:cNvPicPr>
            <a:picLocks noChangeAspect="1"/>
          </p:cNvPicPr>
          <p:nvPr/>
        </p:nvPicPr>
        <p:blipFill>
          <a:blip r:embed="rId3"/>
          <a:stretch>
            <a:fillRect/>
          </a:stretch>
        </p:blipFill>
        <p:spPr>
          <a:xfrm>
            <a:off x="291083" y="0"/>
            <a:ext cx="2546676" cy="22738179"/>
          </a:xfrm>
          <a:prstGeom prst="rect">
            <a:avLst/>
          </a:prstGeom>
        </p:spPr>
      </p:pic>
      <p:pic>
        <p:nvPicPr>
          <p:cNvPr id="6" name="Picture 5">
            <a:extLst>
              <a:ext uri="{FF2B5EF4-FFF2-40B4-BE49-F238E27FC236}">
                <a16:creationId xmlns:a16="http://schemas.microsoft.com/office/drawing/2014/main" id="{1A7FD62F-8F4F-204A-8314-5CBABF3D7F8B}"/>
              </a:ext>
            </a:extLst>
          </p:cNvPr>
          <p:cNvPicPr>
            <a:picLocks noChangeAspect="1"/>
          </p:cNvPicPr>
          <p:nvPr/>
        </p:nvPicPr>
        <p:blipFill>
          <a:blip r:embed="rId3"/>
          <a:stretch>
            <a:fillRect/>
          </a:stretch>
        </p:blipFill>
        <p:spPr>
          <a:xfrm>
            <a:off x="3298066" y="-4511090"/>
            <a:ext cx="2546676" cy="22738179"/>
          </a:xfrm>
          <a:prstGeom prst="rect">
            <a:avLst/>
          </a:prstGeom>
        </p:spPr>
      </p:pic>
      <p:pic>
        <p:nvPicPr>
          <p:cNvPr id="7" name="Picture 6">
            <a:extLst>
              <a:ext uri="{FF2B5EF4-FFF2-40B4-BE49-F238E27FC236}">
                <a16:creationId xmlns:a16="http://schemas.microsoft.com/office/drawing/2014/main" id="{B38F4E63-ACCE-1C40-8D8B-ED04EF00C876}"/>
              </a:ext>
            </a:extLst>
          </p:cNvPr>
          <p:cNvPicPr>
            <a:picLocks noChangeAspect="1"/>
          </p:cNvPicPr>
          <p:nvPr/>
        </p:nvPicPr>
        <p:blipFill>
          <a:blip r:embed="rId3"/>
          <a:stretch>
            <a:fillRect/>
          </a:stretch>
        </p:blipFill>
        <p:spPr>
          <a:xfrm>
            <a:off x="6313403" y="-12660862"/>
            <a:ext cx="2546676" cy="22738179"/>
          </a:xfrm>
          <a:prstGeom prst="rect">
            <a:avLst/>
          </a:prstGeom>
        </p:spPr>
      </p:pic>
    </p:spTree>
    <p:extLst>
      <p:ext uri="{BB962C8B-B14F-4D97-AF65-F5344CB8AC3E}">
        <p14:creationId xmlns:p14="http://schemas.microsoft.com/office/powerpoint/2010/main" val="13758907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015CC7AD-8136-CB46-B7E9-B0FF0DD54BE0}"/>
              </a:ext>
            </a:extLst>
          </p:cNvPr>
          <p:cNvPicPr>
            <a:picLocks noChangeAspect="1"/>
          </p:cNvPicPr>
          <p:nvPr/>
        </p:nvPicPr>
        <p:blipFill>
          <a:blip r:embed="rId3"/>
          <a:stretch>
            <a:fillRect/>
          </a:stretch>
        </p:blipFill>
        <p:spPr>
          <a:xfrm>
            <a:off x="617729" y="1407886"/>
            <a:ext cx="8011281" cy="4843112"/>
          </a:xfrm>
          <a:prstGeom prst="rect">
            <a:avLst/>
          </a:prstGeom>
        </p:spPr>
      </p:pic>
      <p:sp>
        <p:nvSpPr>
          <p:cNvPr id="5" name="TextBox 4">
            <a:extLst>
              <a:ext uri="{FF2B5EF4-FFF2-40B4-BE49-F238E27FC236}">
                <a16:creationId xmlns:a16="http://schemas.microsoft.com/office/drawing/2014/main" id="{81D0FDD5-3F29-5546-9B96-08B15122A2D1}"/>
              </a:ext>
            </a:extLst>
          </p:cNvPr>
          <p:cNvSpPr txBox="1"/>
          <p:nvPr/>
        </p:nvSpPr>
        <p:spPr>
          <a:xfrm>
            <a:off x="4757214" y="317685"/>
            <a:ext cx="2646878" cy="1569660"/>
          </a:xfrm>
          <a:prstGeom prst="rect">
            <a:avLst/>
          </a:prstGeom>
          <a:noFill/>
        </p:spPr>
        <p:txBody>
          <a:bodyPr wrap="none" rtlCol="0">
            <a:spAutoFit/>
          </a:bodyPr>
          <a:lstStyle/>
          <a:p>
            <a:r>
              <a:rPr lang="en-US" sz="9600" dirty="0"/>
              <a:t>😆👍</a:t>
            </a:r>
            <a:endParaRPr lang="en-US" dirty="0"/>
          </a:p>
        </p:txBody>
      </p:sp>
    </p:spTree>
    <p:extLst>
      <p:ext uri="{BB962C8B-B14F-4D97-AF65-F5344CB8AC3E}">
        <p14:creationId xmlns:p14="http://schemas.microsoft.com/office/powerpoint/2010/main" val="4925445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838CA23-E6CA-7B40-82F4-B94411BADA12}"/>
              </a:ext>
            </a:extLst>
          </p:cNvPr>
          <p:cNvPicPr>
            <a:picLocks noChangeAspect="1"/>
          </p:cNvPicPr>
          <p:nvPr/>
        </p:nvPicPr>
        <p:blipFill>
          <a:blip r:embed="rId3"/>
          <a:stretch>
            <a:fillRect/>
          </a:stretch>
        </p:blipFill>
        <p:spPr>
          <a:xfrm>
            <a:off x="1014434" y="181693"/>
            <a:ext cx="7217871" cy="6541767"/>
          </a:xfrm>
          <a:prstGeom prst="rect">
            <a:avLst/>
          </a:prstGeom>
        </p:spPr>
      </p:pic>
    </p:spTree>
    <p:extLst>
      <p:ext uri="{BB962C8B-B14F-4D97-AF65-F5344CB8AC3E}">
        <p14:creationId xmlns:p14="http://schemas.microsoft.com/office/powerpoint/2010/main" val="36043130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2" name="TextBox 1">
            <a:extLst>
              <a:ext uri="{FF2B5EF4-FFF2-40B4-BE49-F238E27FC236}">
                <a16:creationId xmlns:a16="http://schemas.microsoft.com/office/drawing/2014/main" id="{66C74934-522B-6A42-BF69-FD8DAC202A6D}"/>
              </a:ext>
            </a:extLst>
          </p:cNvPr>
          <p:cNvSpPr txBox="1"/>
          <p:nvPr/>
        </p:nvSpPr>
        <p:spPr>
          <a:xfrm>
            <a:off x="3060088" y="243717"/>
            <a:ext cx="3126562" cy="369332"/>
          </a:xfrm>
          <a:prstGeom prst="rect">
            <a:avLst/>
          </a:prstGeom>
          <a:noFill/>
        </p:spPr>
        <p:txBody>
          <a:bodyPr wrap="none" rtlCol="0">
            <a:spAutoFit/>
          </a:bodyPr>
          <a:lstStyle/>
          <a:p>
            <a:pPr algn="ctr"/>
            <a:r>
              <a:rPr lang="en-US" dirty="0"/>
              <a:t>Funny Commits – w/expletives!</a:t>
            </a:r>
          </a:p>
        </p:txBody>
      </p:sp>
      <p:pic>
        <p:nvPicPr>
          <p:cNvPr id="6" name="Picture 5">
            <a:extLst>
              <a:ext uri="{FF2B5EF4-FFF2-40B4-BE49-F238E27FC236}">
                <a16:creationId xmlns:a16="http://schemas.microsoft.com/office/drawing/2014/main" id="{82D233CB-C1A6-2C46-B3B0-371C365633EC}"/>
              </a:ext>
            </a:extLst>
          </p:cNvPr>
          <p:cNvPicPr>
            <a:picLocks noChangeAspect="1"/>
          </p:cNvPicPr>
          <p:nvPr/>
        </p:nvPicPr>
        <p:blipFill>
          <a:blip r:embed="rId3"/>
          <a:stretch>
            <a:fillRect/>
          </a:stretch>
        </p:blipFill>
        <p:spPr>
          <a:xfrm>
            <a:off x="1916455" y="674132"/>
            <a:ext cx="5413829" cy="2541185"/>
          </a:xfrm>
          <a:prstGeom prst="rect">
            <a:avLst/>
          </a:prstGeom>
        </p:spPr>
      </p:pic>
      <p:sp>
        <p:nvSpPr>
          <p:cNvPr id="7" name="TextBox 6">
            <a:extLst>
              <a:ext uri="{FF2B5EF4-FFF2-40B4-BE49-F238E27FC236}">
                <a16:creationId xmlns:a16="http://schemas.microsoft.com/office/drawing/2014/main" id="{F9ED0E56-5EE4-3E43-ABF4-E5036603B75A}"/>
              </a:ext>
            </a:extLst>
          </p:cNvPr>
          <p:cNvSpPr txBox="1"/>
          <p:nvPr/>
        </p:nvSpPr>
        <p:spPr>
          <a:xfrm>
            <a:off x="2809083" y="3215317"/>
            <a:ext cx="3628572" cy="307777"/>
          </a:xfrm>
          <a:prstGeom prst="rect">
            <a:avLst/>
          </a:prstGeom>
          <a:noFill/>
        </p:spPr>
        <p:txBody>
          <a:bodyPr wrap="square" rtlCol="0">
            <a:spAutoFit/>
          </a:bodyPr>
          <a:lstStyle/>
          <a:p>
            <a:pPr algn="ctr"/>
            <a:r>
              <a:rPr lang="en-US" sz="1400" dirty="0"/>
              <a:t>http://</a:t>
            </a:r>
            <a:r>
              <a:rPr lang="en-US" sz="1400" dirty="0" err="1"/>
              <a:t>www.commitlogsfromlastnight.com</a:t>
            </a:r>
            <a:endParaRPr lang="en-US" sz="1400" dirty="0"/>
          </a:p>
        </p:txBody>
      </p:sp>
      <p:pic>
        <p:nvPicPr>
          <p:cNvPr id="8" name="Picture 7">
            <a:extLst>
              <a:ext uri="{FF2B5EF4-FFF2-40B4-BE49-F238E27FC236}">
                <a16:creationId xmlns:a16="http://schemas.microsoft.com/office/drawing/2014/main" id="{3D31E7F0-3C47-C840-A398-D4A4B1DC93D9}"/>
              </a:ext>
            </a:extLst>
          </p:cNvPr>
          <p:cNvPicPr>
            <a:picLocks noChangeAspect="1"/>
          </p:cNvPicPr>
          <p:nvPr/>
        </p:nvPicPr>
        <p:blipFill>
          <a:blip r:embed="rId4"/>
          <a:stretch>
            <a:fillRect/>
          </a:stretch>
        </p:blipFill>
        <p:spPr>
          <a:xfrm>
            <a:off x="1139033" y="4031997"/>
            <a:ext cx="6968671" cy="903346"/>
          </a:xfrm>
          <a:prstGeom prst="rect">
            <a:avLst/>
          </a:prstGeom>
        </p:spPr>
      </p:pic>
      <p:sp>
        <p:nvSpPr>
          <p:cNvPr id="9" name="TextBox 8">
            <a:extLst>
              <a:ext uri="{FF2B5EF4-FFF2-40B4-BE49-F238E27FC236}">
                <a16:creationId xmlns:a16="http://schemas.microsoft.com/office/drawing/2014/main" id="{35DC5A6F-C0CC-D044-84A6-A285FE01793E}"/>
              </a:ext>
            </a:extLst>
          </p:cNvPr>
          <p:cNvSpPr txBox="1"/>
          <p:nvPr/>
        </p:nvSpPr>
        <p:spPr>
          <a:xfrm>
            <a:off x="3639315" y="3662665"/>
            <a:ext cx="1807098" cy="369332"/>
          </a:xfrm>
          <a:prstGeom prst="rect">
            <a:avLst/>
          </a:prstGeom>
          <a:noFill/>
        </p:spPr>
        <p:txBody>
          <a:bodyPr wrap="none" rtlCol="0">
            <a:spAutoFit/>
          </a:bodyPr>
          <a:lstStyle/>
          <a:p>
            <a:pPr algn="ctr"/>
            <a:r>
              <a:rPr lang="en-US" dirty="0"/>
              <a:t>Violations galore!</a:t>
            </a:r>
          </a:p>
        </p:txBody>
      </p:sp>
      <p:pic>
        <p:nvPicPr>
          <p:cNvPr id="10" name="Picture 9">
            <a:extLst>
              <a:ext uri="{FF2B5EF4-FFF2-40B4-BE49-F238E27FC236}">
                <a16:creationId xmlns:a16="http://schemas.microsoft.com/office/drawing/2014/main" id="{465FAA6D-A1F2-8641-809B-0FFADA3098E2}"/>
              </a:ext>
            </a:extLst>
          </p:cNvPr>
          <p:cNvPicPr>
            <a:picLocks noChangeAspect="1"/>
          </p:cNvPicPr>
          <p:nvPr/>
        </p:nvPicPr>
        <p:blipFill>
          <a:blip r:embed="rId5"/>
          <a:stretch>
            <a:fillRect/>
          </a:stretch>
        </p:blipFill>
        <p:spPr>
          <a:xfrm>
            <a:off x="694311" y="5894104"/>
            <a:ext cx="7697107" cy="359271"/>
          </a:xfrm>
          <a:prstGeom prst="rect">
            <a:avLst/>
          </a:prstGeom>
        </p:spPr>
      </p:pic>
      <p:sp>
        <p:nvSpPr>
          <p:cNvPr id="11" name="TextBox 10">
            <a:extLst>
              <a:ext uri="{FF2B5EF4-FFF2-40B4-BE49-F238E27FC236}">
                <a16:creationId xmlns:a16="http://schemas.microsoft.com/office/drawing/2014/main" id="{FDD400C6-FB06-9F48-A852-F99FBC1A3FF6}"/>
              </a:ext>
            </a:extLst>
          </p:cNvPr>
          <p:cNvSpPr txBox="1"/>
          <p:nvPr/>
        </p:nvSpPr>
        <p:spPr>
          <a:xfrm>
            <a:off x="4113901" y="5524772"/>
            <a:ext cx="857928" cy="369332"/>
          </a:xfrm>
          <a:prstGeom prst="rect">
            <a:avLst/>
          </a:prstGeom>
          <a:noFill/>
        </p:spPr>
        <p:txBody>
          <a:bodyPr wrap="none" rtlCol="0">
            <a:spAutoFit/>
          </a:bodyPr>
          <a:lstStyle/>
          <a:p>
            <a:pPr algn="ctr"/>
            <a:r>
              <a:rPr lang="en-US" dirty="0"/>
              <a:t>Emojis!</a:t>
            </a:r>
          </a:p>
        </p:txBody>
      </p:sp>
    </p:spTree>
    <p:extLst>
      <p:ext uri="{BB962C8B-B14F-4D97-AF65-F5344CB8AC3E}">
        <p14:creationId xmlns:p14="http://schemas.microsoft.com/office/powerpoint/2010/main" val="26584534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FB847A9-48A5-E842-962F-48DEF8A5DD97}"/>
              </a:ext>
            </a:extLst>
          </p:cNvPr>
          <p:cNvPicPr>
            <a:picLocks noChangeAspect="1"/>
          </p:cNvPicPr>
          <p:nvPr/>
        </p:nvPicPr>
        <p:blipFill>
          <a:blip r:embed="rId3"/>
          <a:stretch>
            <a:fillRect/>
          </a:stretch>
        </p:blipFill>
        <p:spPr>
          <a:xfrm>
            <a:off x="-1" y="-121877"/>
            <a:ext cx="10827657" cy="6979878"/>
          </a:xfrm>
          <a:prstGeom prst="rect">
            <a:avLst/>
          </a:prstGeom>
        </p:spPr>
      </p:pic>
    </p:spTree>
    <p:extLst>
      <p:ext uri="{BB962C8B-B14F-4D97-AF65-F5344CB8AC3E}">
        <p14:creationId xmlns:p14="http://schemas.microsoft.com/office/powerpoint/2010/main" val="10700014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829EEAE-B183-FE49-9DDA-7E2E046FAFE5}"/>
              </a:ext>
            </a:extLst>
          </p:cNvPr>
          <p:cNvPicPr>
            <a:picLocks noChangeAspect="1"/>
          </p:cNvPicPr>
          <p:nvPr/>
        </p:nvPicPr>
        <p:blipFill>
          <a:blip r:embed="rId3"/>
          <a:stretch>
            <a:fillRect/>
          </a:stretch>
        </p:blipFill>
        <p:spPr>
          <a:xfrm>
            <a:off x="0" y="3284"/>
            <a:ext cx="9144000" cy="6851431"/>
          </a:xfrm>
          <a:prstGeom prst="rect">
            <a:avLst/>
          </a:prstGeom>
        </p:spPr>
      </p:pic>
    </p:spTree>
    <p:extLst>
      <p:ext uri="{BB962C8B-B14F-4D97-AF65-F5344CB8AC3E}">
        <p14:creationId xmlns:p14="http://schemas.microsoft.com/office/powerpoint/2010/main" val="23996833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B521B7C-A12C-2544-A054-60B3638A9A76}"/>
              </a:ext>
            </a:extLst>
          </p:cNvPr>
          <p:cNvPicPr>
            <a:picLocks noChangeAspect="1"/>
          </p:cNvPicPr>
          <p:nvPr/>
        </p:nvPicPr>
        <p:blipFill>
          <a:blip r:embed="rId3"/>
          <a:stretch>
            <a:fillRect/>
          </a:stretch>
        </p:blipFill>
        <p:spPr>
          <a:xfrm>
            <a:off x="0" y="-4470400"/>
            <a:ext cx="9144000" cy="13697001"/>
          </a:xfrm>
          <a:prstGeom prst="rect">
            <a:avLst/>
          </a:prstGeom>
        </p:spPr>
      </p:pic>
    </p:spTree>
    <p:extLst>
      <p:ext uri="{BB962C8B-B14F-4D97-AF65-F5344CB8AC3E}">
        <p14:creationId xmlns:p14="http://schemas.microsoft.com/office/powerpoint/2010/main" val="33530785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DD27A6B4-C0AF-7C48-9724-BEC2C81BF880}"/>
              </a:ext>
            </a:extLst>
          </p:cNvPr>
          <p:cNvPicPr>
            <a:picLocks noChangeAspect="1"/>
          </p:cNvPicPr>
          <p:nvPr/>
        </p:nvPicPr>
        <p:blipFill>
          <a:blip r:embed="rId3"/>
          <a:stretch>
            <a:fillRect/>
          </a:stretch>
        </p:blipFill>
        <p:spPr>
          <a:xfrm>
            <a:off x="-599365" y="-101600"/>
            <a:ext cx="10425537" cy="6959600"/>
          </a:xfrm>
          <a:prstGeom prst="rect">
            <a:avLst/>
          </a:prstGeom>
        </p:spPr>
      </p:pic>
    </p:spTree>
    <p:extLst>
      <p:ext uri="{BB962C8B-B14F-4D97-AF65-F5344CB8AC3E}">
        <p14:creationId xmlns:p14="http://schemas.microsoft.com/office/powerpoint/2010/main" val="23689742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3" name="TextBox 2">
            <a:extLst>
              <a:ext uri="{FF2B5EF4-FFF2-40B4-BE49-F238E27FC236}">
                <a16:creationId xmlns:a16="http://schemas.microsoft.com/office/drawing/2014/main" id="{AA09E056-EE7F-0641-9538-D6E6EC862385}"/>
              </a:ext>
            </a:extLst>
          </p:cNvPr>
          <p:cNvSpPr txBox="1"/>
          <p:nvPr/>
        </p:nvSpPr>
        <p:spPr>
          <a:xfrm>
            <a:off x="1094197" y="1121401"/>
            <a:ext cx="7058346" cy="3847207"/>
          </a:xfrm>
          <a:prstGeom prst="rect">
            <a:avLst/>
          </a:prstGeom>
          <a:noFill/>
        </p:spPr>
        <p:txBody>
          <a:bodyPr wrap="square" rtlCol="0">
            <a:spAutoFit/>
          </a:bodyPr>
          <a:lstStyle/>
          <a:p>
            <a:pPr algn="ctr"/>
            <a:r>
              <a:rPr lang="en-US" sz="4400" i="1" dirty="0"/>
              <a:t>“Pull Requests &amp; commits must be written for people to read, and only incidentally to fulfill the needs of a particular user story.”</a:t>
            </a:r>
          </a:p>
          <a:p>
            <a:pPr algn="ctr"/>
            <a:endParaRPr lang="en-US" sz="4400" i="1" dirty="0"/>
          </a:p>
          <a:p>
            <a:pPr algn="ctr"/>
            <a:r>
              <a:rPr lang="en-US" sz="2400" dirty="0"/>
              <a:t>― David Ayers, </a:t>
            </a:r>
            <a:r>
              <a:rPr lang="en-US" sz="2400" dirty="0" err="1"/>
              <a:t>DevOpsDays</a:t>
            </a:r>
            <a:r>
              <a:rPr lang="en-US" sz="2400" dirty="0"/>
              <a:t> DFW 2018</a:t>
            </a:r>
          </a:p>
        </p:txBody>
      </p:sp>
    </p:spTree>
    <p:extLst>
      <p:ext uri="{BB962C8B-B14F-4D97-AF65-F5344CB8AC3E}">
        <p14:creationId xmlns:p14="http://schemas.microsoft.com/office/powerpoint/2010/main" val="16238262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5" name="TextBox 4">
            <a:extLst>
              <a:ext uri="{FF2B5EF4-FFF2-40B4-BE49-F238E27FC236}">
                <a16:creationId xmlns:a16="http://schemas.microsoft.com/office/drawing/2014/main" id="{1F8C38F8-589D-1047-9473-4B5BFE793E22}"/>
              </a:ext>
            </a:extLst>
          </p:cNvPr>
          <p:cNvSpPr txBox="1"/>
          <p:nvPr/>
        </p:nvSpPr>
        <p:spPr>
          <a:xfrm>
            <a:off x="2767802" y="507999"/>
            <a:ext cx="3929024" cy="1107996"/>
          </a:xfrm>
          <a:prstGeom prst="rect">
            <a:avLst/>
          </a:prstGeom>
          <a:noFill/>
        </p:spPr>
        <p:txBody>
          <a:bodyPr wrap="none" rtlCol="0">
            <a:spAutoFit/>
          </a:bodyPr>
          <a:lstStyle/>
          <a:p>
            <a:pPr algn="ctr"/>
            <a:r>
              <a:rPr lang="en-US" sz="6600" dirty="0"/>
              <a:t>Thank You!</a:t>
            </a:r>
          </a:p>
        </p:txBody>
      </p:sp>
      <p:sp>
        <p:nvSpPr>
          <p:cNvPr id="6" name="TextBox 5">
            <a:extLst>
              <a:ext uri="{FF2B5EF4-FFF2-40B4-BE49-F238E27FC236}">
                <a16:creationId xmlns:a16="http://schemas.microsoft.com/office/drawing/2014/main" id="{44298395-D367-D64A-A102-1EDCDB5D1635}"/>
              </a:ext>
            </a:extLst>
          </p:cNvPr>
          <p:cNvSpPr txBox="1"/>
          <p:nvPr/>
        </p:nvSpPr>
        <p:spPr>
          <a:xfrm>
            <a:off x="2907132" y="2027594"/>
            <a:ext cx="3650358" cy="2862322"/>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
        <p:nvSpPr>
          <p:cNvPr id="7" name="TextBox 6">
            <a:extLst>
              <a:ext uri="{FF2B5EF4-FFF2-40B4-BE49-F238E27FC236}">
                <a16:creationId xmlns:a16="http://schemas.microsoft.com/office/drawing/2014/main" id="{9A69D715-DE44-714E-880E-E9D1D688CD9A}"/>
              </a:ext>
            </a:extLst>
          </p:cNvPr>
          <p:cNvSpPr txBox="1"/>
          <p:nvPr/>
        </p:nvSpPr>
        <p:spPr>
          <a:xfrm>
            <a:off x="1428040" y="5754913"/>
            <a:ext cx="6390659" cy="954107"/>
          </a:xfrm>
          <a:prstGeom prst="rect">
            <a:avLst/>
          </a:prstGeom>
          <a:noFill/>
        </p:spPr>
        <p:txBody>
          <a:bodyPr wrap="none" rtlCol="0">
            <a:spAutoFit/>
          </a:bodyPr>
          <a:lstStyle/>
          <a:p>
            <a:pPr algn="ctr"/>
            <a:r>
              <a:rPr lang="en-US" sz="2800" dirty="0"/>
              <a:t>Presentation &amp; Photo credits:</a:t>
            </a:r>
          </a:p>
          <a:p>
            <a:pPr algn="ctr"/>
            <a:r>
              <a:rPr lang="en-US" sz="2800" dirty="0"/>
              <a:t>https://</a:t>
            </a:r>
            <a:r>
              <a:rPr lang="en-US" sz="2800" dirty="0" err="1"/>
              <a:t>github.com</a:t>
            </a:r>
            <a:r>
              <a:rPr lang="en-US" sz="2800" dirty="0"/>
              <a:t>/</a:t>
            </a:r>
            <a:r>
              <a:rPr lang="en-US" sz="2800" dirty="0" err="1"/>
              <a:t>davidaayers</a:t>
            </a:r>
            <a:r>
              <a:rPr lang="en-US" sz="2800" dirty="0"/>
              <a:t>/commit-talk</a:t>
            </a:r>
          </a:p>
        </p:txBody>
      </p:sp>
    </p:spTree>
    <p:extLst>
      <p:ext uri="{BB962C8B-B14F-4D97-AF65-F5344CB8AC3E}">
        <p14:creationId xmlns:p14="http://schemas.microsoft.com/office/powerpoint/2010/main" val="2435308179"/>
      </p:ext>
    </p:extLst>
  </p:cSld>
  <p:clrMapOvr>
    <a:masterClrMapping/>
  </p:clrMapOvr>
  <mc:AlternateContent xmlns:mc="http://schemas.openxmlformats.org/markup-compatibility/2006" xmlns:p14="http://schemas.microsoft.com/office/powerpoint/2010/main">
    <mc:Choice Requires="p14">
      <p:transition spd="slow" p14:dur="2000" advTm="15678"/>
    </mc:Choice>
    <mc:Fallback xmlns="">
      <p:transition spd="slow" advTm="156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0709585C-9E96-6942-9950-0450BF58C9CB}"/>
              </a:ext>
            </a:extLst>
          </p:cNvPr>
          <p:cNvPicPr>
            <a:picLocks noChangeAspect="1"/>
          </p:cNvPicPr>
          <p:nvPr/>
        </p:nvPicPr>
        <p:blipFill>
          <a:blip r:embed="rId3"/>
          <a:stretch>
            <a:fillRect/>
          </a:stretch>
        </p:blipFill>
        <p:spPr>
          <a:xfrm>
            <a:off x="0" y="39153"/>
            <a:ext cx="9144000" cy="6779693"/>
          </a:xfrm>
          <a:prstGeom prst="rect">
            <a:avLst/>
          </a:prstGeom>
        </p:spPr>
      </p:pic>
    </p:spTree>
    <p:extLst>
      <p:ext uri="{BB962C8B-B14F-4D97-AF65-F5344CB8AC3E}">
        <p14:creationId xmlns:p14="http://schemas.microsoft.com/office/powerpoint/2010/main" val="19404654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2682C42B-983B-3943-82AA-38D1812D5388}"/>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59ECBD1B-7131-4B4D-AFCA-56AFC8A85804}"/>
              </a:ext>
            </a:extLst>
          </p:cNvPr>
          <p:cNvPicPr>
            <a:picLocks noChangeAspect="1"/>
          </p:cNvPicPr>
          <p:nvPr/>
        </p:nvPicPr>
        <p:blipFill>
          <a:blip r:embed="rId4"/>
          <a:stretch>
            <a:fillRect/>
          </a:stretch>
        </p:blipFill>
        <p:spPr>
          <a:xfrm>
            <a:off x="-904348" y="-145143"/>
            <a:ext cx="10490765" cy="7003143"/>
          </a:xfrm>
          <a:prstGeom prst="rect">
            <a:avLst/>
          </a:prstGeom>
        </p:spPr>
      </p:pic>
    </p:spTree>
    <p:extLst>
      <p:ext uri="{BB962C8B-B14F-4D97-AF65-F5344CB8AC3E}">
        <p14:creationId xmlns:p14="http://schemas.microsoft.com/office/powerpoint/2010/main" val="13484406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B722B1D1-D57A-6843-8083-21B10797022B}"/>
              </a:ext>
            </a:extLst>
          </p:cNvPr>
          <p:cNvPicPr>
            <a:picLocks noChangeAspect="1"/>
          </p:cNvPicPr>
          <p:nvPr/>
        </p:nvPicPr>
        <p:blipFill>
          <a:blip r:embed="rId3"/>
          <a:stretch>
            <a:fillRect/>
          </a:stretch>
        </p:blipFill>
        <p:spPr>
          <a:xfrm>
            <a:off x="-595086" y="-157238"/>
            <a:ext cx="10522857" cy="7015238"/>
          </a:xfrm>
          <a:prstGeom prst="rect">
            <a:avLst/>
          </a:prstGeom>
        </p:spPr>
      </p:pic>
    </p:spTree>
    <p:extLst>
      <p:ext uri="{BB962C8B-B14F-4D97-AF65-F5344CB8AC3E}">
        <p14:creationId xmlns:p14="http://schemas.microsoft.com/office/powerpoint/2010/main" val="338886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280EAC8-4EAD-BF48-943C-DB558E0BBDE0}"/>
              </a:ext>
            </a:extLst>
          </p:cNvPr>
          <p:cNvPicPr>
            <a:picLocks noChangeAspect="1"/>
          </p:cNvPicPr>
          <p:nvPr/>
        </p:nvPicPr>
        <p:blipFill>
          <a:blip r:embed="rId3"/>
          <a:stretch>
            <a:fillRect/>
          </a:stretch>
        </p:blipFill>
        <p:spPr>
          <a:xfrm>
            <a:off x="-1484975" y="0"/>
            <a:ext cx="12211033" cy="6858000"/>
          </a:xfrm>
          <a:prstGeom prst="rect">
            <a:avLst/>
          </a:prstGeom>
        </p:spPr>
      </p:pic>
    </p:spTree>
    <p:extLst>
      <p:ext uri="{BB962C8B-B14F-4D97-AF65-F5344CB8AC3E}">
        <p14:creationId xmlns:p14="http://schemas.microsoft.com/office/powerpoint/2010/main" val="37284287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1200329"/>
          </a:xfrm>
          <a:prstGeom prst="rect">
            <a:avLst/>
          </a:prstGeom>
          <a:noFill/>
        </p:spPr>
        <p:txBody>
          <a:bodyPr wrap="square" rtlCol="0">
            <a:spAutoFit/>
          </a:bodyPr>
          <a:lstStyle/>
          <a:p>
            <a:pPr marL="342900" indent="-342900">
              <a:buAutoNum type="arabicPeriod"/>
            </a:pPr>
            <a:r>
              <a:rPr lang="en-US" dirty="0"/>
              <a:t>Separate subject line from body with a blank line</a:t>
            </a:r>
          </a:p>
          <a:p>
            <a:pPr marL="342900" indent="-342900">
              <a:buAutoNum type="arabicPeriod"/>
            </a:pPr>
            <a:r>
              <a:rPr lang="en-US" dirty="0"/>
              <a:t>Limit the subject line to 50 characters</a:t>
            </a:r>
          </a:p>
          <a:p>
            <a:pPr marL="342900" indent="-342900">
              <a:buAutoNum type="arabicPeriod"/>
            </a:pPr>
            <a:r>
              <a:rPr lang="en-US" dirty="0"/>
              <a:t>Capitalize the subject line</a:t>
            </a:r>
          </a:p>
          <a:p>
            <a:pPr marL="342900" indent="-342900">
              <a:buAutoNum type="arabicPeriod"/>
            </a:pPr>
            <a:r>
              <a:rPr lang="en-US" dirty="0"/>
              <a:t>Do not end the subject line with a period</a:t>
            </a:r>
          </a:p>
        </p:txBody>
      </p:sp>
      <p:sp>
        <p:nvSpPr>
          <p:cNvPr id="13" name="Curved Right Arrow 12">
            <a:extLst>
              <a:ext uri="{FF2B5EF4-FFF2-40B4-BE49-F238E27FC236}">
                <a16:creationId xmlns:a16="http://schemas.microsoft.com/office/drawing/2014/main" id="{E11B6D55-9B13-5149-AA94-B2692BC4A1C9}"/>
              </a:ext>
            </a:extLst>
          </p:cNvPr>
          <p:cNvSpPr/>
          <p:nvPr/>
        </p:nvSpPr>
        <p:spPr>
          <a:xfrm>
            <a:off x="340065" y="914400"/>
            <a:ext cx="1149377" cy="1407886"/>
          </a:xfrm>
          <a:prstGeom prst="curvedRightArrow">
            <a:avLst>
              <a:gd name="adj1" fmla="val 25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80B5BAA8-DC5C-D142-B5E1-36A5EE2DF2F3}"/>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612477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923330"/>
          </a:xfrm>
          <a:prstGeom prst="rect">
            <a:avLst/>
          </a:prstGeom>
          <a:noFill/>
        </p:spPr>
        <p:txBody>
          <a:bodyPr wrap="square" rtlCol="0">
            <a:spAutoFit/>
          </a:bodyPr>
          <a:lstStyle/>
          <a:p>
            <a:pPr marL="342900" indent="-342900" fontAlgn="base">
              <a:buFont typeface="+mj-lt"/>
              <a:buAutoNum type="arabicPeriod" startAt="5"/>
            </a:pPr>
            <a:r>
              <a:rPr lang="en-US" dirty="0"/>
              <a:t>Use the imperative mood in the subject line</a:t>
            </a:r>
          </a:p>
          <a:p>
            <a:pPr marL="342900" indent="-342900" fontAlgn="base">
              <a:buFont typeface="+mj-lt"/>
              <a:buAutoNum type="arabicPeriod" startAt="5"/>
            </a:pPr>
            <a:r>
              <a:rPr lang="en-US" dirty="0"/>
              <a:t>Wrap the body at 72 characters</a:t>
            </a:r>
          </a:p>
          <a:p>
            <a:pPr marL="342900" indent="-342900" fontAlgn="base">
              <a:buFont typeface="+mj-lt"/>
              <a:buAutoNum type="arabicPeriod" startAt="5"/>
            </a:pPr>
            <a:r>
              <a:rPr lang="en-US" dirty="0"/>
              <a:t>Use the body to explain what and why vs. how</a:t>
            </a:r>
          </a:p>
        </p:txBody>
      </p:sp>
      <p:sp>
        <p:nvSpPr>
          <p:cNvPr id="3" name="Curved Right Arrow 2">
            <a:extLst>
              <a:ext uri="{FF2B5EF4-FFF2-40B4-BE49-F238E27FC236}">
                <a16:creationId xmlns:a16="http://schemas.microsoft.com/office/drawing/2014/main" id="{1ECC8AC3-A5EB-D440-8C82-729E5D3444DB}"/>
              </a:ext>
            </a:extLst>
          </p:cNvPr>
          <p:cNvSpPr/>
          <p:nvPr/>
        </p:nvSpPr>
        <p:spPr>
          <a:xfrm>
            <a:off x="711200" y="493486"/>
            <a:ext cx="778242" cy="16981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Left Arrow 5">
            <a:extLst>
              <a:ext uri="{FF2B5EF4-FFF2-40B4-BE49-F238E27FC236}">
                <a16:creationId xmlns:a16="http://schemas.microsoft.com/office/drawing/2014/main" id="{29B85D09-F80B-E545-8A35-65DBE2456443}"/>
              </a:ext>
            </a:extLst>
          </p:cNvPr>
          <p:cNvSpPr/>
          <p:nvPr/>
        </p:nvSpPr>
        <p:spPr>
          <a:xfrm>
            <a:off x="7257143" y="725713"/>
            <a:ext cx="1134275" cy="2351315"/>
          </a:xfrm>
          <a:prstGeom prst="curvedLeftArrow">
            <a:avLst>
              <a:gd name="adj1" fmla="val 25000"/>
              <a:gd name="adj2" fmla="val 5529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8836D842-E688-C740-B7AA-3A6945B9A4CF}"/>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21451257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111C4D2-BA58-4943-A7F4-79E9F8240DB3}"/>
              </a:ext>
            </a:extLst>
          </p:cNvPr>
          <p:cNvPicPr>
            <a:picLocks noChangeAspect="1"/>
          </p:cNvPicPr>
          <p:nvPr/>
        </p:nvPicPr>
        <p:blipFill>
          <a:blip r:embed="rId3"/>
          <a:stretch>
            <a:fillRect/>
          </a:stretch>
        </p:blipFill>
        <p:spPr>
          <a:xfrm>
            <a:off x="-319315" y="-2133601"/>
            <a:ext cx="9648277" cy="13508107"/>
          </a:xfrm>
          <a:prstGeom prst="rect">
            <a:avLst/>
          </a:prstGeom>
        </p:spPr>
      </p:pic>
    </p:spTree>
    <p:extLst>
      <p:ext uri="{BB962C8B-B14F-4D97-AF65-F5344CB8AC3E}">
        <p14:creationId xmlns:p14="http://schemas.microsoft.com/office/powerpoint/2010/main" val="13166193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Get Committed">
      <a:dk1>
        <a:srgbClr val="14293E"/>
      </a:dk1>
      <a:lt1>
        <a:srgbClr val="FEFFFF"/>
      </a:lt1>
      <a:dk2>
        <a:srgbClr val="2B526D"/>
      </a:dk2>
      <a:lt2>
        <a:srgbClr val="E8D19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2560</TotalTime>
  <Words>1012</Words>
  <Application>Microsoft Macintosh PowerPoint</Application>
  <PresentationFormat>On-screen Show (4:3)</PresentationFormat>
  <Paragraphs>123</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Gill Sans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Ayers</dc:creator>
  <cp:lastModifiedBy>David Ayers</cp:lastModifiedBy>
  <cp:revision>12</cp:revision>
  <dcterms:created xsi:type="dcterms:W3CDTF">2018-08-26T16:53:18Z</dcterms:created>
  <dcterms:modified xsi:type="dcterms:W3CDTF">2018-12-13T15:47:44Z</dcterms:modified>
</cp:coreProperties>
</file>